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3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33800"/>
            <a:ext cx="7620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350" y="0"/>
            <a:ext cx="3911501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851" y="0"/>
            <a:ext cx="4572000" cy="685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609600" y="1790700"/>
            <a:ext cx="4470350" cy="1143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Fashion for Freedom</a:t>
            </a:r>
            <a:endParaRPr lang="en-US" sz="4500" dirty="0"/>
          </a:p>
        </p:txBody>
      </p:sp>
      <p:sp>
        <p:nvSpPr>
          <p:cNvPr id="7" name="Text 1"/>
          <p:cNvSpPr/>
          <p:nvPr/>
        </p:nvSpPr>
        <p:spPr>
          <a:xfrm>
            <a:off x="609600" y="3086100"/>
            <a:ext cx="53644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Maono Collective Experience</a:t>
            </a:r>
            <a:endParaRPr lang="en-US" sz="2250" dirty="0"/>
          </a:p>
        </p:txBody>
      </p:sp>
      <p:sp>
        <p:nvSpPr>
          <p:cNvPr id="8" name="Text 2"/>
          <p:cNvSpPr/>
          <p:nvPr/>
        </p:nvSpPr>
        <p:spPr>
          <a:xfrm>
            <a:off x="609600" y="4076700"/>
            <a:ext cx="44703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5A2E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Own Your Narrative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609600" y="4800600"/>
            <a:ext cx="53644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Date: March 2026, 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90600"/>
            <a:ext cx="914400" cy="38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57300"/>
            <a:ext cx="54864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1447800"/>
            <a:ext cx="342900" cy="381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1943100"/>
            <a:ext cx="5086350" cy="1905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1257300"/>
            <a:ext cx="54864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900" y="1447800"/>
            <a:ext cx="3429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8900" y="1943100"/>
            <a:ext cx="5105400" cy="19050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457200" y="457200"/>
            <a:ext cx="11277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-72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1143000" y="1485900"/>
            <a:ext cx="33147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A2E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Gender-Based Violence</a:t>
            </a:r>
            <a:endParaRPr lang="en-US" sz="1800" dirty="0"/>
          </a:p>
        </p:txBody>
      </p:sp>
      <p:sp>
        <p:nvSpPr>
          <p:cNvPr id="13" name="Text 2"/>
          <p:cNvSpPr/>
          <p:nvPr/>
        </p:nvSpPr>
        <p:spPr>
          <a:xfrm>
            <a:off x="647700" y="3962400"/>
            <a:ext cx="5105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 in 5</a:t>
            </a:r>
            <a:endParaRPr lang="en-US" sz="2700" dirty="0"/>
          </a:p>
        </p:txBody>
      </p:sp>
      <p:sp>
        <p:nvSpPr>
          <p:cNvPr id="14" name="Text 3"/>
          <p:cNvSpPr/>
          <p:nvPr/>
        </p:nvSpPr>
        <p:spPr>
          <a:xfrm>
            <a:off x="647700" y="4381500"/>
            <a:ext cx="51054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South African women aged 18+ have experienced physical violence</a:t>
            </a:r>
            <a:endParaRPr lang="en-US" sz="1500" dirty="0"/>
          </a:p>
        </p:txBody>
      </p:sp>
      <p:sp>
        <p:nvSpPr>
          <p:cNvPr id="15" name="Text 4"/>
          <p:cNvSpPr/>
          <p:nvPr/>
        </p:nvSpPr>
        <p:spPr>
          <a:xfrm>
            <a:off x="647700" y="4991100"/>
            <a:ext cx="5105400" cy="171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Source: Stats SA, 2023</a:t>
            </a:r>
            <a:endParaRPr lang="en-US" sz="900" dirty="0"/>
          </a:p>
        </p:txBody>
      </p:sp>
      <p:sp>
        <p:nvSpPr>
          <p:cNvPr id="16" name="Text 5"/>
          <p:cNvSpPr/>
          <p:nvPr/>
        </p:nvSpPr>
        <p:spPr>
          <a:xfrm>
            <a:off x="6934200" y="1485900"/>
            <a:ext cx="28117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5A2E5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Economic Exclusion</a:t>
            </a:r>
            <a:endParaRPr lang="en-US" sz="1800" dirty="0"/>
          </a:p>
        </p:txBody>
      </p:sp>
      <p:sp>
        <p:nvSpPr>
          <p:cNvPr id="17" name="Text 6"/>
          <p:cNvSpPr/>
          <p:nvPr/>
        </p:nvSpPr>
        <p:spPr>
          <a:xfrm>
            <a:off x="6438900" y="3962400"/>
            <a:ext cx="51054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30%+</a:t>
            </a:r>
            <a:endParaRPr lang="en-US" sz="2700" dirty="0"/>
          </a:p>
        </p:txBody>
      </p:sp>
      <p:sp>
        <p:nvSpPr>
          <p:cNvPr id="18" name="Text 7"/>
          <p:cNvSpPr/>
          <p:nvPr/>
        </p:nvSpPr>
        <p:spPr>
          <a:xfrm>
            <a:off x="6438900" y="4381500"/>
            <a:ext cx="51054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Black African women face highest unemployment rates</a:t>
            </a:r>
            <a:endParaRPr lang="en-US" sz="1500" dirty="0"/>
          </a:p>
        </p:txBody>
      </p:sp>
      <p:sp>
        <p:nvSpPr>
          <p:cNvPr id="19" name="Text 8"/>
          <p:cNvSpPr/>
          <p:nvPr/>
        </p:nvSpPr>
        <p:spPr>
          <a:xfrm>
            <a:off x="6438900" y="4991100"/>
            <a:ext cx="6126480" cy="1714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Source: Stats SA, 2018; UNCTAD, 2022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87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57300"/>
            <a:ext cx="6096000" cy="1257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1447800"/>
            <a:ext cx="533400" cy="533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" y="15621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238500"/>
            <a:ext cx="6096000" cy="1257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" y="3429000"/>
            <a:ext cx="533400" cy="533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13" y="3543300"/>
            <a:ext cx="257175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219700"/>
            <a:ext cx="6096000" cy="12573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" y="5410200"/>
            <a:ext cx="533400" cy="533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552450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400" y="1257300"/>
            <a:ext cx="4572000" cy="5219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1257300"/>
            <a:ext cx="4572000" cy="5219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800" y="3333750"/>
            <a:ext cx="3505200" cy="1066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144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SOLUTION</a:t>
            </a:r>
            <a:endParaRPr lang="en-US" sz="3600" dirty="0"/>
          </a:p>
        </p:txBody>
      </p:sp>
      <p:sp>
        <p:nvSpPr>
          <p:cNvPr id="17" name="Text 1"/>
          <p:cNvSpPr/>
          <p:nvPr/>
        </p:nvSpPr>
        <p:spPr>
          <a:xfrm>
            <a:off x="1524000" y="1447800"/>
            <a:ext cx="59893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Economic Empowerment Platform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1524000" y="1790700"/>
            <a:ext cx="49911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Creating opportunities for women in creative industries, contributing to financial independence</a:t>
            </a:r>
            <a:endParaRPr lang="en-US" sz="1350" dirty="0"/>
          </a:p>
        </p:txBody>
      </p:sp>
      <p:sp>
        <p:nvSpPr>
          <p:cNvPr id="19" name="Text 3"/>
          <p:cNvSpPr/>
          <p:nvPr/>
        </p:nvSpPr>
        <p:spPr>
          <a:xfrm>
            <a:off x="1524000" y="3429000"/>
            <a:ext cx="59893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Visibility &amp; Market Access</a:t>
            </a:r>
            <a:endParaRPr lang="en-US" sz="1800" dirty="0"/>
          </a:p>
        </p:txBody>
      </p:sp>
      <p:sp>
        <p:nvSpPr>
          <p:cNvPr id="20" name="Text 4"/>
          <p:cNvSpPr/>
          <p:nvPr/>
        </p:nvSpPr>
        <p:spPr>
          <a:xfrm>
            <a:off x="1524000" y="3771900"/>
            <a:ext cx="49911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Providing a curated stage for emerging female designers to gain visibility in fashion industry</a:t>
            </a:r>
            <a:endParaRPr lang="en-US" sz="1350" dirty="0"/>
          </a:p>
        </p:txBody>
      </p:sp>
      <p:sp>
        <p:nvSpPr>
          <p:cNvPr id="21" name="Text 5"/>
          <p:cNvSpPr/>
          <p:nvPr/>
        </p:nvSpPr>
        <p:spPr>
          <a:xfrm>
            <a:off x="1524000" y="5410200"/>
            <a:ext cx="59893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Narrative of Strength</a:t>
            </a:r>
            <a:endParaRPr lang="en-US" sz="1800" dirty="0"/>
          </a:p>
        </p:txBody>
      </p:sp>
      <p:sp>
        <p:nvSpPr>
          <p:cNvPr id="22" name="Text 6"/>
          <p:cNvSpPr/>
          <p:nvPr/>
        </p:nvSpPr>
        <p:spPr>
          <a:xfrm>
            <a:off x="1524000" y="5753100"/>
            <a:ext cx="49911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Using fashion to challenge harmful norms by promoting stories of resilience and autonomy</a:t>
            </a:r>
            <a:endParaRPr lang="en-US" sz="1350" dirty="0"/>
          </a:p>
        </p:txBody>
      </p:sp>
      <p:sp>
        <p:nvSpPr>
          <p:cNvPr id="23" name="Text 7"/>
          <p:cNvSpPr/>
          <p:nvPr/>
        </p:nvSpPr>
        <p:spPr>
          <a:xfrm>
            <a:off x="7421880" y="3524250"/>
            <a:ext cx="37490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Fashion for Freedom</a:t>
            </a:r>
            <a:endParaRPr lang="en-US" sz="2250" dirty="0"/>
          </a:p>
        </p:txBody>
      </p:sp>
      <p:sp>
        <p:nvSpPr>
          <p:cNvPr id="24" name="Text 8"/>
          <p:cNvSpPr/>
          <p:nvPr/>
        </p:nvSpPr>
        <p:spPr>
          <a:xfrm>
            <a:off x="7421880" y="3943350"/>
            <a:ext cx="37490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"Own Your Narrative"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87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914650"/>
            <a:ext cx="2933700" cy="1143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3200400"/>
            <a:ext cx="54352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60" y="33337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2914650"/>
            <a:ext cx="2933700" cy="1143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400" y="3200400"/>
            <a:ext cx="571500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5275" y="3333750"/>
            <a:ext cx="2857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286250"/>
            <a:ext cx="2933700" cy="952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" y="4476750"/>
            <a:ext cx="571500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550" y="4610100"/>
            <a:ext cx="228600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1900" y="4286250"/>
            <a:ext cx="2933700" cy="952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44767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2425" y="4610100"/>
            <a:ext cx="17145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" y="5600700"/>
            <a:ext cx="6096000" cy="9525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100" y="5791200"/>
            <a:ext cx="571500" cy="571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975" y="5924550"/>
            <a:ext cx="285750" cy="3048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5200" y="1847850"/>
            <a:ext cx="4267200" cy="36576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144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EVENT FORMAT</a:t>
            </a:r>
            <a:endParaRPr lang="en-US" sz="3600" dirty="0"/>
          </a:p>
        </p:txBody>
      </p:sp>
      <p:sp>
        <p:nvSpPr>
          <p:cNvPr id="21" name="Text 1"/>
          <p:cNvSpPr/>
          <p:nvPr/>
        </p:nvSpPr>
        <p:spPr>
          <a:xfrm>
            <a:off x="609600" y="1295400"/>
            <a:ext cx="73152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 Intimate Showcase</a:t>
            </a:r>
            <a:endParaRPr lang="en-US" sz="2250" dirty="0"/>
          </a:p>
        </p:txBody>
      </p:sp>
      <p:sp>
        <p:nvSpPr>
          <p:cNvPr id="22" name="Text 2"/>
          <p:cNvSpPr/>
          <p:nvPr/>
        </p:nvSpPr>
        <p:spPr>
          <a:xfrm>
            <a:off x="609600" y="1866900"/>
            <a:ext cx="60960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"Fashion for Freedom" event offers an exclusive experience, fostering deep engagement and appreciation for the talent on display.</a:t>
            </a:r>
            <a:endParaRPr lang="en-US" sz="1350" dirty="0"/>
          </a:p>
        </p:txBody>
      </p:sp>
      <p:sp>
        <p:nvSpPr>
          <p:cNvPr id="23" name="Text 3"/>
          <p:cNvSpPr/>
          <p:nvPr/>
        </p:nvSpPr>
        <p:spPr>
          <a:xfrm>
            <a:off x="1496020" y="3105150"/>
            <a:ext cx="185678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700" dirty="0"/>
          </a:p>
        </p:txBody>
      </p:sp>
      <p:sp>
        <p:nvSpPr>
          <p:cNvPr id="24" name="Text 4"/>
          <p:cNvSpPr/>
          <p:nvPr/>
        </p:nvSpPr>
        <p:spPr>
          <a:xfrm>
            <a:off x="1496020" y="3486150"/>
            <a:ext cx="185678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Emerging Fashion Designers</a:t>
            </a:r>
            <a:endParaRPr lang="en-US" sz="1050" dirty="0"/>
          </a:p>
        </p:txBody>
      </p:sp>
      <p:sp>
        <p:nvSpPr>
          <p:cNvPr id="25" name="Text 5"/>
          <p:cNvSpPr/>
          <p:nvPr/>
        </p:nvSpPr>
        <p:spPr>
          <a:xfrm>
            <a:off x="4686300" y="3200400"/>
            <a:ext cx="10858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16</a:t>
            </a:r>
            <a:endParaRPr lang="en-US" sz="2700" dirty="0"/>
          </a:p>
        </p:txBody>
      </p:sp>
      <p:sp>
        <p:nvSpPr>
          <p:cNvPr id="26" name="Text 6"/>
          <p:cNvSpPr/>
          <p:nvPr/>
        </p:nvSpPr>
        <p:spPr>
          <a:xfrm>
            <a:off x="4686300" y="3581400"/>
            <a:ext cx="10858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Unique Looks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1524000" y="4476750"/>
            <a:ext cx="160972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700" dirty="0"/>
          </a:p>
        </p:txBody>
      </p:sp>
      <p:sp>
        <p:nvSpPr>
          <p:cNvPr id="28" name="Text 8"/>
          <p:cNvSpPr/>
          <p:nvPr/>
        </p:nvSpPr>
        <p:spPr>
          <a:xfrm>
            <a:off x="1524000" y="4857750"/>
            <a:ext cx="193167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Live Musical Performers</a:t>
            </a:r>
            <a:endParaRPr lang="en-US" sz="1050" dirty="0"/>
          </a:p>
        </p:txBody>
      </p:sp>
      <p:sp>
        <p:nvSpPr>
          <p:cNvPr id="29" name="Text 9"/>
          <p:cNvSpPr/>
          <p:nvPr/>
        </p:nvSpPr>
        <p:spPr>
          <a:xfrm>
            <a:off x="4686300" y="4476750"/>
            <a:ext cx="146685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700" dirty="0"/>
          </a:p>
        </p:txBody>
      </p:sp>
      <p:sp>
        <p:nvSpPr>
          <p:cNvPr id="30" name="Text 10"/>
          <p:cNvSpPr/>
          <p:nvPr/>
        </p:nvSpPr>
        <p:spPr>
          <a:xfrm>
            <a:off x="4686300" y="4857750"/>
            <a:ext cx="17602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Master of Ceremonies</a:t>
            </a:r>
            <a:endParaRPr lang="en-US" sz="1050" dirty="0"/>
          </a:p>
        </p:txBody>
      </p:sp>
      <p:sp>
        <p:nvSpPr>
          <p:cNvPr id="31" name="Text 11"/>
          <p:cNvSpPr/>
          <p:nvPr/>
        </p:nvSpPr>
        <p:spPr>
          <a:xfrm>
            <a:off x="1524000" y="5791200"/>
            <a:ext cx="209169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45-50</a:t>
            </a:r>
            <a:endParaRPr lang="en-US" sz="2700" dirty="0"/>
          </a:p>
        </p:txBody>
      </p:sp>
      <p:sp>
        <p:nvSpPr>
          <p:cNvPr id="32" name="Text 12"/>
          <p:cNvSpPr/>
          <p:nvPr/>
        </p:nvSpPr>
        <p:spPr>
          <a:xfrm>
            <a:off x="1524000" y="6172200"/>
            <a:ext cx="209169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Intimately Curated Guests</a:t>
            </a:r>
            <a:endParaRPr lang="en-US" sz="1050" dirty="0"/>
          </a:p>
        </p:txBody>
      </p:sp>
      <p:sp>
        <p:nvSpPr>
          <p:cNvPr id="33" name="Text 13"/>
          <p:cNvSpPr/>
          <p:nvPr/>
        </p:nvSpPr>
        <p:spPr>
          <a:xfrm>
            <a:off x="7315200" y="5619750"/>
            <a:ext cx="4267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event creates a sophisticated setting that highlights emerging creatives in a high-touch, exclusive atmosphere.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87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95400"/>
            <a:ext cx="4343400" cy="4495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657350"/>
            <a:ext cx="485031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354" y="1771650"/>
            <a:ext cx="180975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771900"/>
            <a:ext cx="17145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4152900"/>
            <a:ext cx="1905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453390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4876800"/>
            <a:ext cx="3733800" cy="609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00" y="2590800"/>
            <a:ext cx="1905000" cy="1905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00" y="2590800"/>
            <a:ext cx="1905000" cy="1905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00" y="2590800"/>
            <a:ext cx="1905000" cy="1905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1295400"/>
            <a:ext cx="6172200" cy="4495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1600200"/>
            <a:ext cx="571500" cy="571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9775" y="1714500"/>
            <a:ext cx="361950" cy="3429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5000" y="2400300"/>
            <a:ext cx="2667000" cy="1676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67400" y="2686050"/>
            <a:ext cx="219075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0600" y="2400300"/>
            <a:ext cx="2667000" cy="1676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3000" y="2552700"/>
            <a:ext cx="238125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5000" y="5219700"/>
            <a:ext cx="114300" cy="152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144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WHO BENEFITS</a:t>
            </a:r>
            <a:endParaRPr lang="en-US" sz="3600" dirty="0"/>
          </a:p>
        </p:txBody>
      </p:sp>
      <p:sp>
        <p:nvSpPr>
          <p:cNvPr id="23" name="Text 1"/>
          <p:cNvSpPr/>
          <p:nvPr/>
        </p:nvSpPr>
        <p:spPr>
          <a:xfrm>
            <a:off x="1551831" y="1600200"/>
            <a:ext cx="3096369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Young Women Creatives</a:t>
            </a:r>
            <a:endParaRPr lang="en-US" sz="2250" dirty="0"/>
          </a:p>
        </p:txBody>
      </p:sp>
      <p:sp>
        <p:nvSpPr>
          <p:cNvPr id="24" name="Text 2"/>
          <p:cNvSpPr/>
          <p:nvPr/>
        </p:nvSpPr>
        <p:spPr>
          <a:xfrm>
            <a:off x="914400" y="2514600"/>
            <a:ext cx="37338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18-35</a:t>
            </a:r>
            <a:endParaRPr lang="en-US" sz="2700" dirty="0"/>
          </a:p>
        </p:txBody>
      </p:sp>
      <p:sp>
        <p:nvSpPr>
          <p:cNvPr id="25" name="Text 3"/>
          <p:cNvSpPr/>
          <p:nvPr/>
        </p:nvSpPr>
        <p:spPr>
          <a:xfrm>
            <a:off x="914400" y="2971800"/>
            <a:ext cx="37338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Emerging female designers, models, and musicians gain:</a:t>
            </a:r>
            <a:endParaRPr lang="en-US" sz="1350" dirty="0"/>
          </a:p>
        </p:txBody>
      </p:sp>
      <p:sp>
        <p:nvSpPr>
          <p:cNvPr id="26" name="Text 4"/>
          <p:cNvSpPr/>
          <p:nvPr/>
        </p:nvSpPr>
        <p:spPr>
          <a:xfrm>
            <a:off x="1200150" y="3733800"/>
            <a:ext cx="28232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Valuable professional exposure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1219200" y="4114800"/>
            <a:ext cx="24003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Networking opportunities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1181100" y="4495800"/>
            <a:ext cx="40576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 pathway to economic empowerment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1028700" y="4991100"/>
            <a:ext cx="35052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Addresses economic exclusion faced by young women in creative fields</a:t>
            </a:r>
            <a:endParaRPr lang="en-US" sz="1050" dirty="0"/>
          </a:p>
        </p:txBody>
      </p:sp>
      <p:sp>
        <p:nvSpPr>
          <p:cNvPr id="30" name="Text 8"/>
          <p:cNvSpPr/>
          <p:nvPr/>
        </p:nvSpPr>
        <p:spPr>
          <a:xfrm>
            <a:off x="6438900" y="1714500"/>
            <a:ext cx="325755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Ecosystem Impact</a:t>
            </a:r>
            <a:endParaRPr lang="en-US" sz="2250" dirty="0"/>
          </a:p>
        </p:txBody>
      </p:sp>
      <p:sp>
        <p:nvSpPr>
          <p:cNvPr id="31" name="Text 9"/>
          <p:cNvSpPr/>
          <p:nvPr/>
        </p:nvSpPr>
        <p:spPr>
          <a:xfrm>
            <a:off x="6162675" y="2552700"/>
            <a:ext cx="2066925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Female-Owned Suppliers</a:t>
            </a:r>
            <a:endParaRPr lang="en-US" sz="1500" dirty="0"/>
          </a:p>
        </p:txBody>
      </p:sp>
      <p:sp>
        <p:nvSpPr>
          <p:cNvPr id="32" name="Text 10"/>
          <p:cNvSpPr/>
          <p:nvPr/>
        </p:nvSpPr>
        <p:spPr>
          <a:xfrm>
            <a:off x="5867400" y="3162300"/>
            <a:ext cx="2362200" cy="762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Prioritizing partnerships with female-owned businesses for catering, production, and event services</a:t>
            </a:r>
            <a:endParaRPr lang="en-US" sz="1050" dirty="0"/>
          </a:p>
        </p:txBody>
      </p:sp>
      <p:sp>
        <p:nvSpPr>
          <p:cNvPr id="33" name="Text 11"/>
          <p:cNvSpPr/>
          <p:nvPr/>
        </p:nvSpPr>
        <p:spPr>
          <a:xfrm>
            <a:off x="9077325" y="2552700"/>
            <a:ext cx="23317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Supportive Network</a:t>
            </a:r>
            <a:endParaRPr lang="en-US" sz="1500" dirty="0"/>
          </a:p>
        </p:txBody>
      </p:sp>
      <p:sp>
        <p:nvSpPr>
          <p:cNvPr id="34" name="Text 12"/>
          <p:cNvSpPr/>
          <p:nvPr/>
        </p:nvSpPr>
        <p:spPr>
          <a:xfrm>
            <a:off x="8763000" y="2895600"/>
            <a:ext cx="23622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Cultivating a network of women in creative industries fostering mentorship and collaboration</a:t>
            </a:r>
            <a:endParaRPr lang="en-US" sz="1050" dirty="0"/>
          </a:p>
        </p:txBody>
      </p:sp>
      <p:sp>
        <p:nvSpPr>
          <p:cNvPr id="35" name="Text 13"/>
          <p:cNvSpPr/>
          <p:nvPr/>
        </p:nvSpPr>
        <p:spPr>
          <a:xfrm>
            <a:off x="5905500" y="5105400"/>
            <a:ext cx="53721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Creating a sustainable ecosystem for women's creative empowerment that extends beyond the event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87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866900"/>
            <a:ext cx="3505200" cy="3333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95500"/>
            <a:ext cx="4762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25" y="2181225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019550"/>
            <a:ext cx="17145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324350"/>
            <a:ext cx="1905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1866900"/>
            <a:ext cx="3505200" cy="3333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20955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2181225"/>
            <a:ext cx="171450" cy="304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4019550"/>
            <a:ext cx="1714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4324350"/>
            <a:ext cx="17145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4629150"/>
            <a:ext cx="1905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7200" y="1866900"/>
            <a:ext cx="3505200" cy="33337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5800" y="2095500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15338" y="2181225"/>
            <a:ext cx="257175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05800" y="4019550"/>
            <a:ext cx="171450" cy="1524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05800" y="4324350"/>
            <a:ext cx="15240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05800" y="4629150"/>
            <a:ext cx="17145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9600" y="5495925"/>
            <a:ext cx="476250" cy="47625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4850" y="5581650"/>
            <a:ext cx="285750" cy="3048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609600" y="457200"/>
            <a:ext cx="1316736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144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PARTNERSHIP OPPORTUNITIES</a:t>
            </a:r>
            <a:endParaRPr lang="en-US" sz="3600" dirty="0"/>
          </a:p>
        </p:txBody>
      </p:sp>
      <p:sp>
        <p:nvSpPr>
          <p:cNvPr id="24" name="Text 1"/>
          <p:cNvSpPr/>
          <p:nvPr/>
        </p:nvSpPr>
        <p:spPr>
          <a:xfrm>
            <a:off x="-487680" y="1295400"/>
            <a:ext cx="131673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 the Maono Collective in amplifying the "Fashion for Freedom" experience</a:t>
            </a:r>
            <a:endParaRPr lang="en-US" sz="1500" dirty="0"/>
          </a:p>
        </p:txBody>
      </p:sp>
      <p:sp>
        <p:nvSpPr>
          <p:cNvPr id="25" name="Text 2"/>
          <p:cNvSpPr/>
          <p:nvPr/>
        </p:nvSpPr>
        <p:spPr>
          <a:xfrm>
            <a:off x="1428750" y="2181225"/>
            <a:ext cx="20116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Supporter Tier</a:t>
            </a:r>
            <a:endParaRPr lang="en-US" sz="1800" dirty="0"/>
          </a:p>
        </p:txBody>
      </p:sp>
      <p:sp>
        <p:nvSpPr>
          <p:cNvPr id="26" name="Text 3"/>
          <p:cNvSpPr/>
          <p:nvPr/>
        </p:nvSpPr>
        <p:spPr>
          <a:xfrm>
            <a:off x="838200" y="2724150"/>
            <a:ext cx="365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Investment Level</a:t>
            </a:r>
            <a:endParaRPr lang="en-US" sz="1350" dirty="0"/>
          </a:p>
        </p:txBody>
      </p:sp>
      <p:sp>
        <p:nvSpPr>
          <p:cNvPr id="27" name="Text 4"/>
          <p:cNvSpPr/>
          <p:nvPr/>
        </p:nvSpPr>
        <p:spPr>
          <a:xfrm>
            <a:off x="838200" y="3105150"/>
            <a:ext cx="3657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$5000 – R7,000</a:t>
            </a:r>
            <a:endParaRPr lang="en-US" sz="2250" dirty="0"/>
          </a:p>
        </p:txBody>
      </p:sp>
      <p:sp>
        <p:nvSpPr>
          <p:cNvPr id="28" name="Text 5"/>
          <p:cNvSpPr/>
          <p:nvPr/>
        </p:nvSpPr>
        <p:spPr>
          <a:xfrm>
            <a:off x="838200" y="3600450"/>
            <a:ext cx="3048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Benefits</a:t>
            </a:r>
            <a:endParaRPr lang="en-US" sz="1350" dirty="0"/>
          </a:p>
        </p:txBody>
      </p:sp>
      <p:sp>
        <p:nvSpPr>
          <p:cNvPr id="29" name="Text 6"/>
          <p:cNvSpPr/>
          <p:nvPr/>
        </p:nvSpPr>
        <p:spPr>
          <a:xfrm>
            <a:off x="1085850" y="3981450"/>
            <a:ext cx="14516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 to event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1104900" y="4286250"/>
            <a:ext cx="24003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Networking opportunities</a:t>
            </a:r>
            <a:endParaRPr lang="en-US" sz="1200" dirty="0"/>
          </a:p>
        </p:txBody>
      </p:sp>
      <p:sp>
        <p:nvSpPr>
          <p:cNvPr id="31" name="Text 8"/>
          <p:cNvSpPr/>
          <p:nvPr/>
        </p:nvSpPr>
        <p:spPr>
          <a:xfrm>
            <a:off x="5162550" y="2181225"/>
            <a:ext cx="16687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 Tier</a:t>
            </a:r>
            <a:endParaRPr lang="en-US" sz="1800" dirty="0"/>
          </a:p>
        </p:txBody>
      </p:sp>
      <p:sp>
        <p:nvSpPr>
          <p:cNvPr id="32" name="Text 9"/>
          <p:cNvSpPr/>
          <p:nvPr/>
        </p:nvSpPr>
        <p:spPr>
          <a:xfrm>
            <a:off x="4572000" y="2724150"/>
            <a:ext cx="365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Investment Level</a:t>
            </a:r>
            <a:endParaRPr lang="en-US" sz="1350" dirty="0"/>
          </a:p>
        </p:txBody>
      </p:sp>
      <p:sp>
        <p:nvSpPr>
          <p:cNvPr id="33" name="Text 10"/>
          <p:cNvSpPr/>
          <p:nvPr/>
        </p:nvSpPr>
        <p:spPr>
          <a:xfrm>
            <a:off x="4572000" y="3105150"/>
            <a:ext cx="3657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$10,000 - R25,000</a:t>
            </a:r>
            <a:endParaRPr lang="en-US" sz="2250" dirty="0"/>
          </a:p>
        </p:txBody>
      </p:sp>
      <p:sp>
        <p:nvSpPr>
          <p:cNvPr id="34" name="Text 11"/>
          <p:cNvSpPr/>
          <p:nvPr/>
        </p:nvSpPr>
        <p:spPr>
          <a:xfrm>
            <a:off x="4572000" y="3600450"/>
            <a:ext cx="3048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Benefits</a:t>
            </a:r>
            <a:endParaRPr lang="en-US" sz="1350" dirty="0"/>
          </a:p>
        </p:txBody>
      </p:sp>
      <p:sp>
        <p:nvSpPr>
          <p:cNvPr id="35" name="Text 12"/>
          <p:cNvSpPr/>
          <p:nvPr/>
        </p:nvSpPr>
        <p:spPr>
          <a:xfrm>
            <a:off x="4819650" y="3981450"/>
            <a:ext cx="20116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 Supporter benefits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4819650" y="4286250"/>
            <a:ext cx="13144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Brand visibility</a:t>
            </a:r>
            <a:endParaRPr lang="en-US" sz="1200" dirty="0"/>
          </a:p>
        </p:txBody>
      </p:sp>
      <p:sp>
        <p:nvSpPr>
          <p:cNvPr id="37" name="Text 14"/>
          <p:cNvSpPr/>
          <p:nvPr/>
        </p:nvSpPr>
        <p:spPr>
          <a:xfrm>
            <a:off x="4838700" y="4591050"/>
            <a:ext cx="25031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Collaboration opportunities</a:t>
            </a:r>
            <a:endParaRPr lang="en-US" sz="1200" dirty="0"/>
          </a:p>
        </p:txBody>
      </p:sp>
      <p:sp>
        <p:nvSpPr>
          <p:cNvPr id="38" name="Text 15"/>
          <p:cNvSpPr/>
          <p:nvPr/>
        </p:nvSpPr>
        <p:spPr>
          <a:xfrm>
            <a:off x="8896350" y="2181225"/>
            <a:ext cx="166878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Partner Tier</a:t>
            </a:r>
            <a:endParaRPr lang="en-US" sz="1800" dirty="0"/>
          </a:p>
        </p:txBody>
      </p:sp>
      <p:sp>
        <p:nvSpPr>
          <p:cNvPr id="39" name="Text 16"/>
          <p:cNvSpPr/>
          <p:nvPr/>
        </p:nvSpPr>
        <p:spPr>
          <a:xfrm>
            <a:off x="8305800" y="2724150"/>
            <a:ext cx="3657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Investment Level</a:t>
            </a:r>
            <a:endParaRPr lang="en-US" sz="1350" dirty="0"/>
          </a:p>
        </p:txBody>
      </p:sp>
      <p:sp>
        <p:nvSpPr>
          <p:cNvPr id="40" name="Text 17"/>
          <p:cNvSpPr/>
          <p:nvPr/>
        </p:nvSpPr>
        <p:spPr>
          <a:xfrm>
            <a:off x="8305800" y="3105150"/>
            <a:ext cx="3657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$25,000+</a:t>
            </a:r>
            <a:endParaRPr lang="en-US" sz="2250" dirty="0"/>
          </a:p>
        </p:txBody>
      </p:sp>
      <p:sp>
        <p:nvSpPr>
          <p:cNvPr id="41" name="Text 18"/>
          <p:cNvSpPr/>
          <p:nvPr/>
        </p:nvSpPr>
        <p:spPr>
          <a:xfrm>
            <a:off x="8305800" y="3600450"/>
            <a:ext cx="3048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Benefits</a:t>
            </a:r>
            <a:endParaRPr lang="en-US" sz="1350" dirty="0"/>
          </a:p>
        </p:txBody>
      </p:sp>
      <p:sp>
        <p:nvSpPr>
          <p:cNvPr id="42" name="Text 19"/>
          <p:cNvSpPr/>
          <p:nvPr/>
        </p:nvSpPr>
        <p:spPr>
          <a:xfrm>
            <a:off x="8553450" y="3981450"/>
            <a:ext cx="176022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 Partner benefits</a:t>
            </a:r>
            <a:endParaRPr lang="en-US" sz="1200" dirty="0"/>
          </a:p>
        </p:txBody>
      </p:sp>
      <p:sp>
        <p:nvSpPr>
          <p:cNvPr id="43" name="Text 20"/>
          <p:cNvSpPr/>
          <p:nvPr/>
        </p:nvSpPr>
        <p:spPr>
          <a:xfrm>
            <a:off x="8534400" y="4286250"/>
            <a:ext cx="16116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 sponsorship</a:t>
            </a:r>
            <a:endParaRPr lang="en-US" sz="1200" dirty="0"/>
          </a:p>
        </p:txBody>
      </p:sp>
      <p:sp>
        <p:nvSpPr>
          <p:cNvPr id="44" name="Text 21"/>
          <p:cNvSpPr/>
          <p:nvPr/>
        </p:nvSpPr>
        <p:spPr>
          <a:xfrm>
            <a:off x="8553450" y="4591050"/>
            <a:ext cx="204597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collaboration</a:t>
            </a:r>
            <a:endParaRPr lang="en-US" sz="1200" dirty="0"/>
          </a:p>
        </p:txBody>
      </p:sp>
      <p:sp>
        <p:nvSpPr>
          <p:cNvPr id="45" name="Text 22"/>
          <p:cNvSpPr/>
          <p:nvPr/>
        </p:nvSpPr>
        <p:spPr>
          <a:xfrm>
            <a:off x="1238250" y="5429250"/>
            <a:ext cx="978217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Flexible In-Kind Options</a:t>
            </a:r>
            <a:endParaRPr lang="en-US" sz="1800" dirty="0"/>
          </a:p>
        </p:txBody>
      </p:sp>
      <p:sp>
        <p:nvSpPr>
          <p:cNvPr id="46" name="Text 23"/>
          <p:cNvSpPr/>
          <p:nvPr/>
        </p:nvSpPr>
        <p:spPr>
          <a:xfrm>
            <a:off x="1238250" y="5810250"/>
            <a:ext cx="1173861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offer flexible in-kind collaboration options for partners who wish to contribute services, products, or expertise instead of cash.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28700"/>
            <a:ext cx="914400" cy="38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200400"/>
            <a:ext cx="6400800" cy="2476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962" y="3543300"/>
            <a:ext cx="28575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038600"/>
            <a:ext cx="457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100" y="4114800"/>
            <a:ext cx="22860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25" y="4038600"/>
            <a:ext cx="457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3725" y="411480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1575" y="5981700"/>
            <a:ext cx="2228850" cy="1905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3600" b="1" kern="0" spc="144" dirty="0">
                <a:solidFill>
                  <a:srgbClr val="D0AF6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NEXT STEPS</a:t>
            </a:r>
            <a:endParaRPr lang="en-US" sz="3600" dirty="0"/>
          </a:p>
        </p:txBody>
      </p:sp>
      <p:sp>
        <p:nvSpPr>
          <p:cNvPr id="12" name="Text 1"/>
          <p:cNvSpPr/>
          <p:nvPr/>
        </p:nvSpPr>
        <p:spPr>
          <a:xfrm>
            <a:off x="1706880" y="1524000"/>
            <a:ext cx="877824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 The Maono Collective</a:t>
            </a:r>
            <a:endParaRPr lang="en-US" sz="2700" dirty="0"/>
          </a:p>
        </p:txBody>
      </p:sp>
      <p:sp>
        <p:nvSpPr>
          <p:cNvPr id="13" name="Text 2"/>
          <p:cNvSpPr/>
          <p:nvPr/>
        </p:nvSpPr>
        <p:spPr>
          <a:xfrm>
            <a:off x="2438400" y="2057400"/>
            <a:ext cx="73152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invite you to champion "Fashion for Freedom" with us. Let's connect within the next 48 hours to explore partnership alignment.</a:t>
            </a:r>
            <a:endParaRPr lang="en-US" sz="1500" dirty="0"/>
          </a:p>
        </p:txBody>
      </p:sp>
      <p:sp>
        <p:nvSpPr>
          <p:cNvPr id="14" name="Text 3"/>
          <p:cNvSpPr/>
          <p:nvPr/>
        </p:nvSpPr>
        <p:spPr>
          <a:xfrm>
            <a:off x="4291013" y="3505200"/>
            <a:ext cx="481203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Forge Empowering Collaborations</a:t>
            </a:r>
            <a:endParaRPr lang="en-US" sz="1800" dirty="0"/>
          </a:p>
        </p:txBody>
      </p:sp>
      <p:sp>
        <p:nvSpPr>
          <p:cNvPr id="15" name="Text 4"/>
          <p:cNvSpPr/>
          <p:nvPr/>
        </p:nvSpPr>
        <p:spPr>
          <a:xfrm>
            <a:off x="3962400" y="4038600"/>
            <a:ext cx="256222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Email</a:t>
            </a:r>
            <a:endParaRPr lang="en-US" sz="1050" dirty="0"/>
          </a:p>
        </p:txBody>
      </p:sp>
      <p:sp>
        <p:nvSpPr>
          <p:cNvPr id="16" name="Text 5"/>
          <p:cNvSpPr/>
          <p:nvPr/>
        </p:nvSpPr>
        <p:spPr>
          <a:xfrm>
            <a:off x="3962400" y="4229100"/>
            <a:ext cx="307467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magazinemaono@gmail.com</a:t>
            </a:r>
            <a:endParaRPr lang="en-US" sz="1350" dirty="0"/>
          </a:p>
        </p:txBody>
      </p:sp>
      <p:sp>
        <p:nvSpPr>
          <p:cNvPr id="17" name="Text 6"/>
          <p:cNvSpPr/>
          <p:nvPr/>
        </p:nvSpPr>
        <p:spPr>
          <a:xfrm>
            <a:off x="7439025" y="4038600"/>
            <a:ext cx="1400175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Phone</a:t>
            </a:r>
            <a:endParaRPr lang="en-US" sz="1050" dirty="0"/>
          </a:p>
        </p:txBody>
      </p:sp>
      <p:sp>
        <p:nvSpPr>
          <p:cNvPr id="18" name="Text 7"/>
          <p:cNvSpPr/>
          <p:nvPr/>
        </p:nvSpPr>
        <p:spPr>
          <a:xfrm>
            <a:off x="7439025" y="4229100"/>
            <a:ext cx="16802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7F3E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+27 78 181  4345 </a:t>
            </a:r>
            <a:endParaRPr lang="en-US" sz="1350" dirty="0"/>
          </a:p>
        </p:txBody>
      </p:sp>
      <p:sp>
        <p:nvSpPr>
          <p:cNvPr id="19" name="Text 8"/>
          <p:cNvSpPr/>
          <p:nvPr/>
        </p:nvSpPr>
        <p:spPr>
          <a:xfrm>
            <a:off x="5050155" y="4981575"/>
            <a:ext cx="209169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Schedule a Meeting</a:t>
            </a:r>
            <a:endParaRPr lang="en-US" sz="1350" dirty="0"/>
          </a:p>
        </p:txBody>
      </p:sp>
      <p:sp>
        <p:nvSpPr>
          <p:cNvPr id="20" name="Text 9"/>
          <p:cNvSpPr/>
          <p:nvPr/>
        </p:nvSpPr>
        <p:spPr>
          <a:xfrm>
            <a:off x="4758690" y="5981700"/>
            <a:ext cx="26746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406</Words>
  <Application>Microsoft Office PowerPoint</Application>
  <PresentationFormat>Widescreen</PresentationFormat>
  <Paragraphs>90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2025-11-25T20:01:24Z</dcterms:created>
  <dcterms:modified xsi:type="dcterms:W3CDTF">2025-12-24T21:38:00Z</dcterms:modified>
</cp:coreProperties>
</file>